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2" r:id="rId8"/>
    <p:sldId id="268" r:id="rId9"/>
    <p:sldId id="269" r:id="rId10"/>
    <p:sldId id="270" r:id="rId11"/>
    <p:sldId id="263" r:id="rId12"/>
    <p:sldId id="267" r:id="rId13"/>
    <p:sldId id="271" r:id="rId14"/>
    <p:sldId id="260" r:id="rId15"/>
    <p:sldId id="272" r:id="rId16"/>
    <p:sldId id="273" r:id="rId17"/>
    <p:sldId id="274" r:id="rId18"/>
    <p:sldId id="275" r:id="rId19"/>
    <p:sldId id="277" r:id="rId20"/>
    <p:sldId id="261" r:id="rId21"/>
    <p:sldId id="276" r:id="rId22"/>
    <p:sldId id="279" r:id="rId23"/>
    <p:sldId id="280" r:id="rId24"/>
    <p:sldId id="27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3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495800"/>
          </a:xfrm>
          <a:prstGeom prst="rect">
            <a:avLst/>
          </a:prstGeom>
          <a:gradFill rotWithShape="1">
            <a:gsLst>
              <a:gs pos="0">
                <a:srgbClr val="E50000"/>
              </a:gs>
              <a:gs pos="100000">
                <a:srgbClr val="6A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65625"/>
            <a:ext cx="9144000" cy="1301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 flipV="1">
            <a:off x="1835150" y="2636838"/>
            <a:ext cx="7308850" cy="15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7" name="Picture 7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807075"/>
            <a:ext cx="23034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格子带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1728788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196975"/>
            <a:ext cx="7921625" cy="147002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97200"/>
            <a:ext cx="4968875" cy="7191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1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3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7513" y="400050"/>
            <a:ext cx="1930400" cy="5692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400050"/>
            <a:ext cx="5643563" cy="5692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7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0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86188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0138" y="1484313"/>
            <a:ext cx="378777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8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4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2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8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7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拼墙线描图"/>
          <p:cNvPicPr>
            <a:picLocks noChangeAspect="1" noChangeArrowheads="1"/>
          </p:cNvPicPr>
          <p:nvPr/>
        </p:nvPicPr>
        <p:blipFill>
          <a:blip r:embed="rId13" cstate="print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1563688"/>
            <a:ext cx="394335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400050"/>
            <a:ext cx="770413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484313"/>
            <a:ext cx="77263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260350"/>
          </a:xfrm>
          <a:prstGeom prst="rect">
            <a:avLst/>
          </a:prstGeom>
          <a:solidFill>
            <a:srgbClr val="D800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971550" y="1268413"/>
            <a:ext cx="817245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smtClean="0">
              <a:solidFill>
                <a:srgbClr val="000000"/>
              </a:solidFill>
            </a:endParaRPr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346825"/>
            <a:ext cx="15113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61163"/>
            <a:ext cx="9144000" cy="9683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78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453188"/>
            <a:ext cx="6477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4" name="Picture 10" descr="IDB描图"/>
          <p:cNvPicPr>
            <a:picLocks noChangeAspect="1" noChangeArrowheads="1"/>
          </p:cNvPicPr>
          <p:nvPr/>
        </p:nvPicPr>
        <p:blipFill>
          <a:blip r:embed="rId15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3563"/>
            <a:ext cx="1868488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4"/>
          <p:cNvSpPr>
            <a:spLocks noChangeArrowheads="1"/>
          </p:cNvSpPr>
          <p:nvPr/>
        </p:nvSpPr>
        <p:spPr bwMode="auto">
          <a:xfrm>
            <a:off x="0" y="6669088"/>
            <a:ext cx="9144000" cy="968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E50000"/>
          </a:solidFill>
          <a:latin typeface="Arial" charset="0"/>
          <a:ea typeface="黑体" pitchFamily="2" charset="-122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2573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>
          <a:solidFill>
            <a:schemeClr val="tx1"/>
          </a:solidFill>
          <a:latin typeface="+mn-lt"/>
          <a:ea typeface="+mn-ea"/>
        </a:defRPr>
      </a:lvl3pPr>
      <a:lvl4pPr marL="1752600" indent="-3810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国标</a:t>
            </a:r>
            <a:r>
              <a:rPr lang="en-US" altLang="zh-CN" dirty="0" smtClean="0"/>
              <a:t>28181</a:t>
            </a:r>
            <a:r>
              <a:rPr lang="zh-CN" altLang="en-US" dirty="0" smtClean="0"/>
              <a:t>简介</a:t>
            </a:r>
            <a:endParaRPr lang="zh-CN" altLang="en-US" sz="1600" dirty="0" smtClean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827584" y="2997200"/>
            <a:ext cx="7632847" cy="719138"/>
          </a:xfrm>
        </p:spPr>
        <p:txBody>
          <a:bodyPr/>
          <a:lstStyle/>
          <a:p>
            <a:r>
              <a:rPr lang="zh-CN" altLang="en-US" dirty="0" smtClean="0"/>
              <a:t>特别致谢</a:t>
            </a:r>
            <a:endParaRPr lang="en-US" altLang="zh-CN" dirty="0" smtClean="0"/>
          </a:p>
          <a:p>
            <a:r>
              <a:rPr lang="zh-CN" altLang="en-US" dirty="0" smtClean="0"/>
              <a:t>荆建营、刘先材、</a:t>
            </a:r>
            <a:r>
              <a:rPr lang="zh-CN" altLang="en-US" dirty="0" smtClean="0"/>
              <a:t>黄锡平</a:t>
            </a:r>
            <a:r>
              <a:rPr lang="zh-CN" altLang="en-US" dirty="0" smtClean="0"/>
              <a:t>、沈三明、黄文韬</a:t>
            </a:r>
            <a:endParaRPr lang="zh-CN" altLang="en-US" dirty="0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5716588" y="4708525"/>
            <a:ext cx="324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8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杨鹏</a:t>
            </a:r>
          </a:p>
        </p:txBody>
      </p:sp>
    </p:spTree>
    <p:extLst>
      <p:ext uri="{BB962C8B-B14F-4D97-AF65-F5344CB8AC3E}">
        <p14:creationId xmlns:p14="http://schemas.microsoft.com/office/powerpoint/2010/main" val="13624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联网系统应对前端设备、监控中心设备、用户终端 </a:t>
            </a:r>
            <a:r>
              <a:rPr lang="en-US" altLang="zh-CN" dirty="0" smtClean="0"/>
              <a:t>ID </a:t>
            </a:r>
            <a:r>
              <a:rPr lang="zh-CN" altLang="en-US" dirty="0" smtClean="0"/>
              <a:t>进行统一编码，该编码具有全局唯一性</a:t>
            </a:r>
            <a:endParaRPr lang="en-US" altLang="zh-CN" dirty="0" smtClean="0"/>
          </a:p>
          <a:p>
            <a:r>
              <a:rPr lang="zh-CN" altLang="en-US" dirty="0" smtClean="0"/>
              <a:t>平台之间的通信应采用编码规则 </a:t>
            </a:r>
            <a:r>
              <a:rPr lang="en-US" altLang="zh-CN" dirty="0" smtClean="0"/>
              <a:t>A</a:t>
            </a:r>
            <a:r>
              <a:rPr lang="zh-CN" altLang="en-US" dirty="0" smtClean="0"/>
              <a:t>（ </a:t>
            </a:r>
            <a:r>
              <a:rPr lang="en-US" altLang="zh-CN" dirty="0" smtClean="0"/>
              <a:t>20 </a:t>
            </a:r>
            <a:r>
              <a:rPr lang="zh-CN" altLang="en-US" dirty="0" smtClean="0"/>
              <a:t>位十进制数字字符编码），局部应用系统也可用编码规则 </a:t>
            </a:r>
            <a:r>
              <a:rPr lang="en-US" altLang="zh-CN" dirty="0" smtClean="0"/>
              <a:t>B</a:t>
            </a:r>
            <a:r>
              <a:rPr lang="zh-CN" altLang="en-US" dirty="0" smtClean="0"/>
              <a:t>（ </a:t>
            </a:r>
            <a:r>
              <a:rPr lang="en-US" altLang="zh-CN" dirty="0" smtClean="0"/>
              <a:t>18 </a:t>
            </a:r>
            <a:r>
              <a:rPr lang="zh-CN" altLang="en-US" dirty="0" smtClean="0"/>
              <a:t>位十进制数字字符编码）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采用视频编解码标准</a:t>
            </a:r>
            <a:r>
              <a:rPr lang="en-US" altLang="zh-CN" dirty="0" smtClean="0"/>
              <a:t>H.264/MPEG-4 </a:t>
            </a:r>
            <a:r>
              <a:rPr lang="zh-CN" altLang="en-US" dirty="0" smtClean="0"/>
              <a:t>，优先采用适用于安防监控的 </a:t>
            </a:r>
            <a:r>
              <a:rPr lang="en-US" altLang="zh-CN" dirty="0" smtClean="0"/>
              <a:t>SVAC </a:t>
            </a:r>
            <a:r>
              <a:rPr lang="zh-CN" altLang="en-US" dirty="0" smtClean="0"/>
              <a:t>标准 ；音频编解码标准推荐用</a:t>
            </a:r>
            <a:r>
              <a:rPr lang="en-US" altLang="zh-CN" dirty="0" smtClean="0"/>
              <a:t>G.711/G.723.1/G.729/SVAC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客户端、网关、设备、代理两两之间的对接方式均使用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协议中的</a:t>
            </a:r>
            <a:r>
              <a:rPr lang="en-US" altLang="zh-CN" dirty="0" smtClean="0"/>
              <a:t>REGISTER</a:t>
            </a:r>
            <a:r>
              <a:rPr lang="zh-CN" altLang="en-US" dirty="0" smtClean="0"/>
              <a:t>方法进行注册、注销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9" name="Picture 5" descr="E:\MyMind\国标简介资料\截图\2015-05-06_204340.jpg"/>
          <p:cNvPicPr>
            <a:picLocks noChangeAspect="1" noChangeArrowheads="1"/>
          </p:cNvPicPr>
          <p:nvPr/>
        </p:nvPicPr>
        <p:blipFill>
          <a:blip r:embed="rId2" cstate="print"/>
          <a:srcRect t="2428"/>
          <a:stretch>
            <a:fillRect/>
          </a:stretch>
        </p:blipFill>
        <p:spPr bwMode="auto">
          <a:xfrm>
            <a:off x="0" y="2420888"/>
            <a:ext cx="4392488" cy="3960440"/>
          </a:xfrm>
          <a:prstGeom prst="rect">
            <a:avLst/>
          </a:prstGeom>
          <a:noFill/>
        </p:spPr>
      </p:pic>
      <p:pic>
        <p:nvPicPr>
          <p:cNvPr id="1030" name="Picture 6" descr="E:\MyMind\国标简介资料\截图\2015-05-06_2046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389677"/>
            <a:ext cx="4400550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实时视音频点播</a:t>
            </a:r>
            <a:endParaRPr lang="en-US" altLang="zh-CN" dirty="0" smtClean="0"/>
          </a:p>
          <a:p>
            <a:r>
              <a:rPr lang="zh-CN" altLang="en-US" dirty="0" smtClean="0"/>
              <a:t>设备控制</a:t>
            </a:r>
            <a:endParaRPr lang="en-US" altLang="zh-CN" dirty="0" smtClean="0"/>
          </a:p>
          <a:p>
            <a:r>
              <a:rPr lang="zh-CN" altLang="en-US" dirty="0" smtClean="0"/>
              <a:t>报警事件通知和分发</a:t>
            </a:r>
            <a:endParaRPr lang="en-US" altLang="zh-CN" dirty="0" smtClean="0"/>
          </a:p>
          <a:p>
            <a:r>
              <a:rPr lang="zh-CN" altLang="en-US" dirty="0" smtClean="0"/>
              <a:t>设备信息查询</a:t>
            </a:r>
            <a:endParaRPr lang="en-US" altLang="zh-CN" dirty="0" smtClean="0"/>
          </a:p>
          <a:p>
            <a:r>
              <a:rPr lang="zh-CN" altLang="en-US" dirty="0" smtClean="0"/>
              <a:t>状态信息报送</a:t>
            </a:r>
            <a:endParaRPr lang="en-US" altLang="zh-CN" dirty="0" smtClean="0"/>
          </a:p>
          <a:p>
            <a:r>
              <a:rPr lang="zh-CN" altLang="en-US" dirty="0" smtClean="0"/>
              <a:t>历史视音频文件检索、回放、下载</a:t>
            </a:r>
            <a:endParaRPr lang="en-US" altLang="zh-CN" dirty="0" smtClean="0"/>
          </a:p>
          <a:p>
            <a:r>
              <a:rPr lang="zh-CN" altLang="en-US" dirty="0" smtClean="0"/>
              <a:t>网络校时</a:t>
            </a:r>
            <a:endParaRPr lang="en-US" altLang="zh-CN" dirty="0" smtClean="0"/>
          </a:p>
          <a:p>
            <a:r>
              <a:rPr lang="zh-CN" altLang="en-US" dirty="0" smtClean="0"/>
              <a:t>订阅和通知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基本对接方式与流程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 smtClean="0"/>
              <a:t>安全性策略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设备身份认证</a:t>
            </a:r>
            <a:r>
              <a:rPr lang="zh-CN" altLang="en-US" dirty="0" smtClean="0"/>
              <a:t>（设备合法性）</a:t>
            </a:r>
            <a:endParaRPr lang="en-US" altLang="zh-CN" dirty="0" smtClean="0"/>
          </a:p>
          <a:p>
            <a:r>
              <a:rPr lang="zh-CN" altLang="en-US" dirty="0" smtClean="0"/>
              <a:t>数据加密（媒体传输）</a:t>
            </a:r>
            <a:endParaRPr lang="en-US" altLang="zh-CN" dirty="0" smtClean="0"/>
          </a:p>
          <a:p>
            <a:r>
              <a:rPr lang="en-US" altLang="zh-CN" dirty="0" smtClean="0"/>
              <a:t>SIP</a:t>
            </a:r>
            <a:r>
              <a:rPr lang="zh-CN" altLang="en-US" dirty="0" smtClean="0"/>
              <a:t>信令认证（控制传输）</a:t>
            </a:r>
            <a:endParaRPr lang="en-US" altLang="zh-CN" dirty="0" smtClean="0"/>
          </a:p>
          <a:p>
            <a:r>
              <a:rPr lang="zh-CN" altLang="en-US" dirty="0" smtClean="0"/>
              <a:t>数据完整性保护（媒体存储）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访问控制</a:t>
            </a:r>
            <a:r>
              <a:rPr lang="zh-CN" altLang="en-US" dirty="0" smtClean="0"/>
              <a:t>（权限管理）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非标接入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以平台对接方式接入第三方设备</a:t>
            </a:r>
            <a:endParaRPr lang="en-US" altLang="zh-CN" dirty="0" smtClean="0"/>
          </a:p>
          <a:p>
            <a:r>
              <a:rPr lang="zh-CN" altLang="en-US" dirty="0" smtClean="0"/>
              <a:t>处理器以客户端方式接入平台</a:t>
            </a:r>
            <a:endParaRPr lang="en-US" altLang="zh-CN" dirty="0" smtClean="0"/>
          </a:p>
          <a:p>
            <a:r>
              <a:rPr lang="zh-CN" altLang="en-US" dirty="0" smtClean="0"/>
              <a:t>提供客户端</a:t>
            </a:r>
            <a:r>
              <a:rPr lang="en-US" altLang="zh-CN" dirty="0" smtClean="0"/>
              <a:t>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4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——GB/T </a:t>
            </a:r>
            <a:r>
              <a:rPr lang="en-US" altLang="zh-CN" dirty="0"/>
              <a:t>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处理器</a:t>
            </a:r>
            <a:r>
              <a:rPr lang="zh-CN" altLang="en-US" dirty="0"/>
              <a:t>非标接入第三方国标</a:t>
            </a:r>
            <a:r>
              <a:rPr lang="zh-CN" altLang="en-US" dirty="0" smtClean="0"/>
              <a:t>设备：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客户端方式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（处理器插件作为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客户端连接第三方设备）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SIP</a:t>
            </a:r>
            <a:r>
              <a:rPr lang="zh-CN" altLang="en-US" dirty="0" smtClean="0"/>
              <a:t>监控域方式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（另写平台软件与第三方设备对接，处理器插件作为自写平台的客户端）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实际</a:t>
            </a:r>
            <a:r>
              <a:rPr lang="zh-CN" altLang="en-US" dirty="0" smtClean="0"/>
              <a:t>项目中的</a:t>
            </a:r>
            <a:r>
              <a:rPr lang="zh-CN" altLang="en-US" dirty="0"/>
              <a:t>国标设备</a:t>
            </a:r>
            <a:r>
              <a:rPr lang="zh-CN" altLang="en-US" dirty="0" smtClean="0"/>
              <a:t>对接：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SIP</a:t>
            </a:r>
            <a:r>
              <a:rPr lang="zh-CN" altLang="en-US" dirty="0" smtClean="0"/>
              <a:t>监控域方式（即</a:t>
            </a:r>
            <a:r>
              <a:rPr lang="zh-CN" altLang="en-US" dirty="0" smtClean="0">
                <a:solidFill>
                  <a:srgbClr val="FF0000"/>
                </a:solidFill>
              </a:rPr>
              <a:t>上下级平台对接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4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国标平台对接前准备：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上级平台</a:t>
            </a:r>
            <a:r>
              <a:rPr lang="zh-CN" altLang="en-US" dirty="0" smtClean="0"/>
              <a:t>，需要事先配置下级平台的信息，包括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（必选）、数字证书（可选）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下级平台</a:t>
            </a:r>
            <a:r>
              <a:rPr lang="zh-CN" altLang="en-US" dirty="0" smtClean="0"/>
              <a:t>，需要事先配置上级平台的信息，包括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（必选）、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（必选）</a:t>
            </a:r>
            <a:r>
              <a:rPr lang="zh-CN" altLang="en-US" dirty="0"/>
              <a:t>、用户名密码（可选</a:t>
            </a:r>
            <a:r>
              <a:rPr lang="zh-CN" altLang="en-US" dirty="0" smtClean="0"/>
              <a:t>）、数字证书（可选）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3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以平台对接方式接入第三方设备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国标平台对接流程：</a:t>
            </a:r>
            <a:endParaRPr lang="en-US" altLang="zh-CN" dirty="0" smtClean="0"/>
          </a:p>
          <a:p>
            <a:r>
              <a:rPr lang="zh-CN" altLang="en-US" dirty="0" smtClean="0"/>
              <a:t>我司平台作为上级平台，第三方平台作为下级平台</a:t>
            </a:r>
            <a:endParaRPr lang="en-US" altLang="zh-CN" dirty="0" smtClean="0"/>
          </a:p>
          <a:p>
            <a:r>
              <a:rPr lang="zh-CN" altLang="en-US" dirty="0" smtClean="0"/>
              <a:t>下级平台主动向上级平台注册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注册完成后，上级平台默认具有对下级平台发起控制命令的权限（包括实时点播、设备控制、设备信息查询等）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6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处理器以客户端方式接入平台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协议规定，处理器插件应使用</a:t>
            </a:r>
            <a:r>
              <a:rPr lang="en-US" altLang="zh-CN" dirty="0" smtClean="0"/>
              <a:t>SIP</a:t>
            </a:r>
            <a:r>
              <a:rPr lang="zh-CN" altLang="en-US" dirty="0" smtClean="0"/>
              <a:t>协议接入自写的国标平台</a:t>
            </a:r>
            <a:endParaRPr lang="en-US" altLang="zh-CN" dirty="0"/>
          </a:p>
          <a:p>
            <a:r>
              <a:rPr lang="zh-CN" altLang="en-US" dirty="0" smtClean="0"/>
              <a:t>为使开发简化，处理器插件使用自定义的</a:t>
            </a:r>
            <a:r>
              <a:rPr lang="en-US" altLang="zh-CN" dirty="0" smtClean="0"/>
              <a:t>CSIP</a:t>
            </a:r>
            <a:r>
              <a:rPr lang="zh-CN" altLang="en-US" dirty="0" smtClean="0"/>
              <a:t>协议接入自写的国标平台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92634"/>
              </p:ext>
            </p:extLst>
          </p:nvPr>
        </p:nvGraphicFramePr>
        <p:xfrm>
          <a:off x="6228184" y="2996952"/>
          <a:ext cx="28035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文档" r:id="rId3" imgW="6102584" imgH="8844884" progId="Word.Document.12">
                  <p:embed/>
                </p:oleObj>
              </mc:Choice>
              <mc:Fallback>
                <p:oleObj name="文档" r:id="rId3" imgW="6102584" imgH="88448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184" y="2996952"/>
                        <a:ext cx="28035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42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提供客户端</a:t>
            </a:r>
            <a:r>
              <a:rPr lang="en-US" altLang="zh-CN" dirty="0"/>
              <a:t>SDK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CSIP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SDK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封装自定义的</a:t>
            </a:r>
            <a:r>
              <a:rPr lang="en-US" altLang="zh-CN" dirty="0"/>
              <a:t>CSIP</a:t>
            </a:r>
            <a:r>
              <a:rPr lang="zh-CN" altLang="en-US" dirty="0"/>
              <a:t>协议，减少开发工作量</a:t>
            </a:r>
            <a:endParaRPr lang="en-US" altLang="zh-CN" dirty="0"/>
          </a:p>
          <a:p>
            <a:r>
              <a:rPr lang="zh-CN" altLang="en-US" dirty="0"/>
              <a:t>充当媒体服务器的作用</a:t>
            </a:r>
            <a:r>
              <a:rPr lang="zh-CN" altLang="en-US" dirty="0" smtClean="0"/>
              <a:t>，接收并解析国标</a:t>
            </a:r>
            <a:r>
              <a:rPr lang="zh-CN" altLang="en-US" dirty="0"/>
              <a:t>码</a:t>
            </a:r>
            <a:r>
              <a:rPr lang="zh-CN" altLang="en-US" dirty="0" smtClean="0"/>
              <a:t>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771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GB/T 28181</a:t>
            </a:r>
            <a:r>
              <a:rPr lang="zh-CN" altLang="en-US" b="1" dirty="0" smtClean="0">
                <a:solidFill>
                  <a:srgbClr val="C00000"/>
                </a:solidFill>
              </a:rPr>
              <a:t>协议概述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r>
              <a:rPr lang="en-US" altLang="zh-CN" b="1" dirty="0" smtClean="0">
                <a:solidFill>
                  <a:srgbClr val="C00000"/>
                </a:solidFill>
              </a:rPr>
              <a:t>GB/T </a:t>
            </a:r>
            <a:r>
              <a:rPr lang="en-US" altLang="zh-CN" b="1" dirty="0">
                <a:solidFill>
                  <a:srgbClr val="C00000"/>
                </a:solidFill>
              </a:rPr>
              <a:t>28181</a:t>
            </a:r>
            <a:r>
              <a:rPr lang="zh-CN" altLang="en-US" b="1" dirty="0" smtClean="0">
                <a:solidFill>
                  <a:srgbClr val="C00000"/>
                </a:solidFill>
              </a:rPr>
              <a:t>非标接入概述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r>
              <a:rPr lang="en-US" altLang="zh-CN" b="1" dirty="0">
                <a:solidFill>
                  <a:srgbClr val="C00000"/>
                </a:solidFill>
              </a:rPr>
              <a:t>G</a:t>
            </a:r>
            <a:r>
              <a:rPr lang="en-US" altLang="zh-CN" b="1" dirty="0" smtClean="0">
                <a:solidFill>
                  <a:srgbClr val="C00000"/>
                </a:solidFill>
              </a:rPr>
              <a:t>B/T 28181</a:t>
            </a:r>
            <a:r>
              <a:rPr lang="zh-CN" altLang="en-US" b="1" dirty="0">
                <a:solidFill>
                  <a:srgbClr val="C00000"/>
                </a:solidFill>
              </a:rPr>
              <a:t>非</a:t>
            </a:r>
            <a:r>
              <a:rPr lang="zh-CN" altLang="en-US" b="1" dirty="0" smtClean="0">
                <a:solidFill>
                  <a:srgbClr val="C00000"/>
                </a:solidFill>
              </a:rPr>
              <a:t>标接入实战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非标</a:t>
            </a:r>
            <a:r>
              <a:rPr lang="zh-CN" altLang="en-US" dirty="0" smtClean="0"/>
              <a:t>接入实战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非标接入概述</a:t>
            </a:r>
            <a:endParaRPr lang="en-US" altLang="zh-CN" dirty="0" smtClean="0"/>
          </a:p>
          <a:p>
            <a:r>
              <a:rPr lang="zh-CN" altLang="en-US" dirty="0" smtClean="0"/>
              <a:t>控制命令对接</a:t>
            </a:r>
            <a:endParaRPr lang="en-US" altLang="zh-CN" dirty="0" smtClean="0"/>
          </a:p>
          <a:p>
            <a:r>
              <a:rPr lang="zh-CN" altLang="en-US" dirty="0"/>
              <a:t>码</a:t>
            </a:r>
            <a:r>
              <a:rPr lang="zh-CN" altLang="en-US" dirty="0" smtClean="0"/>
              <a:t>流封装解析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0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非标接入概述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</a:t>
            </a:r>
            <a:r>
              <a:rPr lang="en-US" altLang="zh-CN" dirty="0"/>
              <a:t>GB/T 28181</a:t>
            </a:r>
            <a:r>
              <a:rPr lang="zh-CN" altLang="en-US" dirty="0"/>
              <a:t>非标接入实战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84313"/>
            <a:ext cx="316978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1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控制命令对接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非标接入实战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下级平台是否主动发起</a:t>
            </a:r>
            <a:r>
              <a:rPr lang="en-US" altLang="zh-CN" dirty="0" smtClean="0">
                <a:solidFill>
                  <a:srgbClr val="FF0000"/>
                </a:solidFill>
              </a:rPr>
              <a:t>REGISTER</a:t>
            </a:r>
            <a:r>
              <a:rPr lang="zh-CN" altLang="en-US" dirty="0" smtClean="0"/>
              <a:t>命令？</a:t>
            </a:r>
            <a:endParaRPr lang="en-US" altLang="zh-CN" dirty="0" smtClean="0"/>
          </a:p>
          <a:p>
            <a:r>
              <a:rPr lang="en-US" altLang="zh-CN" dirty="0" smtClean="0"/>
              <a:t>REGISTER</a:t>
            </a:r>
            <a:r>
              <a:rPr lang="zh-CN" altLang="en-US" dirty="0" smtClean="0"/>
              <a:t>成功后，我司平台发起</a:t>
            </a:r>
            <a:r>
              <a:rPr lang="en-US" altLang="zh-CN" dirty="0" smtClean="0">
                <a:solidFill>
                  <a:srgbClr val="FF0000"/>
                </a:solidFill>
              </a:rPr>
              <a:t>CATALOG</a:t>
            </a:r>
            <a:r>
              <a:rPr lang="zh-CN" altLang="en-US" dirty="0" smtClean="0"/>
              <a:t>命令，下级平台是否返回</a:t>
            </a:r>
            <a:r>
              <a:rPr lang="en-US" altLang="zh-CN" dirty="0" smtClean="0"/>
              <a:t>200 OK</a:t>
            </a:r>
            <a:r>
              <a:rPr lang="zh-CN" altLang="en-US" dirty="0" smtClean="0"/>
              <a:t>并返回</a:t>
            </a:r>
            <a:r>
              <a:rPr lang="en-US" altLang="zh-CN" dirty="0" smtClean="0"/>
              <a:t>CATALOG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获取到</a:t>
            </a:r>
            <a:r>
              <a:rPr lang="en-US" altLang="zh-CN" dirty="0" smtClean="0"/>
              <a:t>CATALOG</a:t>
            </a:r>
            <a:r>
              <a:rPr lang="zh-CN" altLang="en-US" dirty="0" smtClean="0"/>
              <a:t>后，我司平台发起</a:t>
            </a:r>
            <a:r>
              <a:rPr lang="en-US" altLang="zh-CN" dirty="0" smtClean="0">
                <a:solidFill>
                  <a:srgbClr val="FF0000"/>
                </a:solidFill>
              </a:rPr>
              <a:t>INVITE</a:t>
            </a:r>
            <a:r>
              <a:rPr lang="zh-CN" altLang="en-US" dirty="0" smtClean="0"/>
              <a:t>命令，下级平台是否返回</a:t>
            </a:r>
            <a:r>
              <a:rPr lang="en-US" altLang="zh-CN" dirty="0" smtClean="0"/>
              <a:t>100 TRYING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200 OK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INVITE</a:t>
            </a:r>
            <a:r>
              <a:rPr lang="zh-CN" altLang="en-US" dirty="0" smtClean="0"/>
              <a:t>成功后，下级平台是否返回</a:t>
            </a:r>
            <a:r>
              <a:rPr lang="en-US" altLang="zh-CN" dirty="0" smtClean="0"/>
              <a:t>RTP</a:t>
            </a:r>
            <a:r>
              <a:rPr lang="zh-CN" altLang="en-US" dirty="0" smtClean="0"/>
              <a:t>码流？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码流封装解析</a:t>
            </a:r>
            <a:br>
              <a:rPr lang="zh-CN" altLang="en-US" dirty="0"/>
            </a:br>
            <a:r>
              <a:rPr lang="en-US" altLang="zh-CN" dirty="0"/>
              <a:t>——GB/T 28181</a:t>
            </a:r>
            <a:r>
              <a:rPr lang="zh-CN" altLang="en-US" dirty="0"/>
              <a:t>非标接入实战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UDP</a:t>
            </a:r>
            <a:r>
              <a:rPr lang="zh-CN" altLang="en-US" dirty="0" smtClean="0"/>
              <a:t>传输的码流为</a:t>
            </a:r>
            <a:r>
              <a:rPr lang="en-US" altLang="zh-CN" dirty="0" smtClean="0"/>
              <a:t>RTP+PS+H264</a:t>
            </a:r>
            <a:r>
              <a:rPr lang="zh-CN" altLang="en-US" dirty="0" smtClean="0"/>
              <a:t>（默认）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传输的码流为</a:t>
            </a:r>
            <a:r>
              <a:rPr lang="en-US" altLang="zh-CN" dirty="0" smtClean="0"/>
              <a:t>PS+H264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371341"/>
              </p:ext>
            </p:extLst>
          </p:nvPr>
        </p:nvGraphicFramePr>
        <p:xfrm>
          <a:off x="6227763" y="4005263"/>
          <a:ext cx="1206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包装程序外壳对象" r:id="rId3" imgW="1206000" imgH="711360" progId="Package">
                  <p:embed/>
                </p:oleObj>
              </mc:Choice>
              <mc:Fallback>
                <p:oleObj name="包装程序外壳对象" r:id="rId3" imgW="120600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7763" y="4005263"/>
                        <a:ext cx="1206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253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rgbClr val="E5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logoz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" y="1681"/>
              <a:ext cx="278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56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GB/T 28181</a:t>
            </a:r>
            <a:r>
              <a:rPr lang="zh-CN" altLang="en-US" dirty="0"/>
              <a:t>协议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endParaRPr lang="en-US" altLang="zh-CN" dirty="0" smtClean="0"/>
          </a:p>
          <a:p>
            <a:r>
              <a:rPr lang="zh-CN" altLang="en-US" dirty="0" smtClean="0"/>
              <a:t>包含的协议与开源库</a:t>
            </a:r>
          </a:p>
          <a:p>
            <a:r>
              <a:rPr lang="zh-CN" altLang="en-US" dirty="0" smtClean="0"/>
              <a:t>基本对接方式与流程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621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全称：安全防范视频监控联网系统信息传输、交换、控制技术要求</a:t>
            </a:r>
            <a:endParaRPr lang="en-US" altLang="zh-CN" dirty="0" smtClean="0"/>
          </a:p>
          <a:p>
            <a:r>
              <a:rPr lang="zh-CN" altLang="en-US" dirty="0" smtClean="0"/>
              <a:t>包括各种使用网络流的摄像头、录像机、存储服务器、控制平台、客户端设备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7" name="Picture 2" descr="E:\MyMind\国标简介资料\截图\2015-05-06_20350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168" y="1484313"/>
            <a:ext cx="7571127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使用范围与目的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4" name="Picture 2" descr="E:\MyMind\国标简介资料\截图\2015-05-06_2032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680989"/>
            <a:ext cx="7726363" cy="4215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使用范围与目的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——</a:t>
            </a:r>
            <a:r>
              <a:rPr lang="en-US" altLang="zh-CN" dirty="0"/>
              <a:t>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统一国内安防设备、系统的接入标准，便于互联互通</a:t>
            </a:r>
            <a:endParaRPr lang="en-US" altLang="zh-CN" dirty="0" smtClean="0"/>
          </a:p>
          <a:p>
            <a:r>
              <a:rPr lang="zh-CN" altLang="en-US" dirty="0" smtClean="0"/>
              <a:t>防止出现垄断安防市场的行为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40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包含的协议与开源库</a:t>
            </a:r>
            <a:br>
              <a:rPr lang="zh-CN" altLang="en-US" dirty="0" smtClean="0"/>
            </a:br>
            <a:r>
              <a:rPr lang="en-US" altLang="zh-CN" dirty="0" smtClean="0"/>
              <a:t> 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pic>
        <p:nvPicPr>
          <p:cNvPr id="5" name="Picture 2" descr="E:\MyMind\国标简介资料\截图\2015-05-06_2056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902642"/>
            <a:ext cx="7726363" cy="3771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包含的协议与开源库</a:t>
            </a:r>
            <a:br>
              <a:rPr lang="zh-CN" altLang="en-US" dirty="0" smtClean="0"/>
            </a:br>
            <a:r>
              <a:rPr lang="en-US" altLang="zh-CN" dirty="0" smtClean="0"/>
              <a:t> ——GB/T 28181</a:t>
            </a:r>
            <a:r>
              <a:rPr lang="zh-CN" altLang="en-US" dirty="0" smtClean="0"/>
              <a:t>协议概述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SIP</a:t>
            </a:r>
            <a:r>
              <a:rPr lang="zh-CN" altLang="en-US" dirty="0" smtClean="0"/>
              <a:t>开源库：</a:t>
            </a:r>
            <a:r>
              <a:rPr lang="en-US" altLang="zh-CN" dirty="0" err="1" smtClean="0"/>
              <a:t>libosip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libexosip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RTP/RTCP</a:t>
            </a:r>
            <a:r>
              <a:rPr lang="zh-CN" altLang="en-US" dirty="0" smtClean="0"/>
              <a:t>开源库：</a:t>
            </a:r>
            <a:r>
              <a:rPr lang="en-US" altLang="zh-CN" dirty="0" err="1" smtClean="0"/>
              <a:t>ortp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jrtp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live555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tron">
  <a:themeElements>
    <a:clrScheme name="VI-B-ppt01修改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-B-ppt01修改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VI-B-ppt01修改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-B-ppt01修改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-B-ppt01修改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756</Words>
  <Application>Microsoft Office PowerPoint</Application>
  <PresentationFormat>全屏显示(4:3)</PresentationFormat>
  <Paragraphs>96</Paragraphs>
  <Slides>24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vtron</vt:lpstr>
      <vt:lpstr>文档</vt:lpstr>
      <vt:lpstr>包装程序外壳对象</vt:lpstr>
      <vt:lpstr>国标28181简介</vt:lpstr>
      <vt:lpstr>目录</vt:lpstr>
      <vt:lpstr>GB/T 28181协议概述</vt:lpstr>
      <vt:lpstr>使用范围与目的 ——GB/T 28181协议概述</vt:lpstr>
      <vt:lpstr>使用范围与目的 ——GB/T 28181协议概述</vt:lpstr>
      <vt:lpstr>使用范围与目的 ——GB/T 28181协议概述</vt:lpstr>
      <vt:lpstr>使用范围与目的 ——GB/T 28181协议概述</vt:lpstr>
      <vt:lpstr>包含的协议与开源库  ——GB/T 28181协议概述</vt:lpstr>
      <vt:lpstr>包含的协议与开源库  ——GB/T 28181协议概述</vt:lpstr>
      <vt:lpstr>基本对接方式与流程 ——GB/T 28181协议概述</vt:lpstr>
      <vt:lpstr>基本对接方式与流程 ——GB/T 28181协议概述</vt:lpstr>
      <vt:lpstr>基本对接方式与流程 ——GB/T 28181协议概述</vt:lpstr>
      <vt:lpstr>基本对接方式与流程 ——GB/T 28181协议概述</vt:lpstr>
      <vt:lpstr>GB/T 28181非标接入概述</vt:lpstr>
      <vt:lpstr>以平台对接方式接入第三方设备 ——GB/T 28181非标接入概述</vt:lpstr>
      <vt:lpstr>以平台对接方式接入第三方设备 ——GB/T 28181非标接入概述</vt:lpstr>
      <vt:lpstr>以平台对接方式接入第三方设备 ——GB/T 28181非标接入概述</vt:lpstr>
      <vt:lpstr>处理器以客户端方式接入平台 ——GB/T 28181非标接入概述</vt:lpstr>
      <vt:lpstr>提供客户端SDK ——GB/T 28181非标接入概述</vt:lpstr>
      <vt:lpstr>GB/T 28181非标接入实战</vt:lpstr>
      <vt:lpstr>非标接入概述 ——GB/T 28181非标接入实战</vt:lpstr>
      <vt:lpstr>控制命令对接 ——GB/T 28181非标接入实战</vt:lpstr>
      <vt:lpstr>码流封装解析 ——GB/T 28181非标接入实战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国标28181简介</dc:title>
  <dc:creator>杨鹏</dc:creator>
  <cp:lastModifiedBy>杨鹏</cp:lastModifiedBy>
  <cp:revision>38</cp:revision>
  <dcterms:created xsi:type="dcterms:W3CDTF">2015-05-06T00:22:18Z</dcterms:created>
  <dcterms:modified xsi:type="dcterms:W3CDTF">2015-05-08T06:37:04Z</dcterms:modified>
</cp:coreProperties>
</file>